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8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2"/>
  </p:normalViewPr>
  <p:slideViewPr>
    <p:cSldViewPr snapToGrid="0">
      <p:cViewPr varScale="1">
        <p:scale>
          <a:sx n="113" d="100"/>
          <a:sy n="113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79A84-32C0-BC48-ABBE-C56A55ED278E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86777-C424-8443-A94E-9A74D3E52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6D4C1-080F-1344-9811-FCC87D9B4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0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6D4C1-080F-1344-9811-FCC87D9B4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3DD8-667E-4980-3AC7-D151EB34D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A76EC-A063-31D9-C241-170F83945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50C0-854B-F1BD-4549-8E40C1EE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456D-4611-EC2F-4612-E1D697FA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436DA-0069-68F9-A759-F4661024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A5AB-FA76-3159-3FFD-39278974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0A0A3-FBCB-8020-A214-641D21963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B24F-979C-FAE0-9D5E-42A25F32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2406-5155-8EDF-822E-C30A220A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05CC-8A38-CBE8-5B95-D97A3143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E7DF4-891B-140C-4B20-059620799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8006F-B6B7-14E1-7079-8628BEC2A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7967F-4CFD-4BCE-D3D4-F834C95F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900B-1D9B-D1FF-7267-955691F8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C16DC-3968-59C6-68D9-2998D0D4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BB20-F0AF-1A1E-F817-E4737BA9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1709-536C-FDFA-AD2E-203F80F2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E9EB2-B3A6-FD17-F349-BF8FC726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2E33-D4C9-6CAD-1FBF-BDCE5CF0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4E33-C42F-C899-FCD0-7322B37C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E977-E327-53DD-8F58-B17A4248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E58A1-139B-2AE5-B066-4BC5390F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A255-89F8-9A14-E5E9-7C34478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A2E5-AD68-73CE-E602-8A5A9692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760A6-0430-FF71-C59A-9A53358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1F85-3975-4D3B-ACFF-2BC9C1A8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5F5E-2F8B-AD6A-BECF-2CEBF4AFF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A288-8AFB-245E-6231-EB6226AA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C3784-C9A5-9B80-B329-C0E7A18C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0F7A5-15E9-CCA4-0A63-4F280768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02490-8D31-0C8B-75D3-0F21ED81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D30C-D6DD-6BD2-1B58-C594E9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68E4-1436-0F21-C13A-4F3D0A75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B4746-C467-1C30-1BC3-A869BE2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48563-858A-676E-C6A6-86AE28DFE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C61BA-8A29-98DB-0159-10C69C254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6A838-6FD2-20EF-18D9-41245037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FB5F1-3E0E-48E3-6B86-75AA13E6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9524E-C62D-02CE-6056-F00A8BCE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5259-86E8-2544-4314-F3B306DE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13F3A-81FF-0743-3CCF-DB4904C0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9DB9E-98C1-F0B4-567E-E7B45F0D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1EDC0-19F7-D853-479B-819FA60E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DDDE3-6E35-0ACA-F24E-E094F5E4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80812-5A19-DADD-B5B2-E1ABBF6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3E71-2872-3A56-E81D-7E0D8844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F93-235B-5B95-1FBF-0A02FAC5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6BBA4-A6DF-769F-4A7A-4364F5CC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F3934-AADE-B595-1275-F8A5A867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BFC1-F75C-AFAC-A79A-DE45010B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8F1C-6246-F056-A14A-B954D97C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51332-6D3F-ACFE-F9AB-3B7D72AA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DE47-0485-8070-C818-EE5469B9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63820-CF2F-0C3C-C223-959F9B2F9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82CAC-136A-2E2E-9E30-B0DC23E2D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02E55-2DE7-ED0F-18BE-CA7BE52A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23634-A601-16F6-7A83-808F53AD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5C142-EFBB-EFD5-1998-3DA4C08B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151EE-638E-F5E7-3AD2-8BA344B2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41B2F-7BF4-797D-8BCA-368156E3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0008-6DD2-5D5B-5BCC-A0A3FBF81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6BC1B-7BC4-E84F-98A1-02493BA1D10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D047-D36C-76D2-6AD0-FD58B24B5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9E345-FC10-6AED-8989-93B77209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AF08F-29DE-1447-8E28-229946E9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11277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solidFill>
                  <a:srgbClr val="003366"/>
                </a:solidFill>
              </a:defRPr>
            </a:pPr>
            <a:r>
              <a:rPr lang="en-US" sz="4800" b="1" dirty="0">
                <a:solidFill>
                  <a:srgbClr val="003366"/>
                </a:solidFill>
              </a:rPr>
              <a:t>Week 13: Psychiatric Pharmacology</a:t>
            </a:r>
            <a:endParaRPr sz="4800" b="1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11277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>
                <a:solidFill>
                  <a:srgbClr val="8B0000"/>
                </a:solidFill>
              </a:defRPr>
            </a:pPr>
            <a:r>
              <a:rPr lang="en-US" sz="3200" b="0" dirty="0">
                <a:solidFill>
                  <a:srgbClr val="8B0000"/>
                </a:solidFill>
              </a:rPr>
              <a:t>Prof. Nancy Nurse</a:t>
            </a:r>
            <a:endParaRPr sz="3200" b="0" dirty="0">
              <a:solidFill>
                <a:srgbClr val="8B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SNRIs: Serotonin + Norepinephrine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5882335" cy="4754880"/>
          </a:xfrm>
          <a:prstGeom prst="rect">
            <a:avLst/>
          </a:prstGeom>
          <a:noFill/>
        </p:spPr>
        <p:txBody>
          <a:bodyPr wrap="square">
            <a:normAutofit fontScale="83333" lnSpcReduction="2000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 dirty="0">
                <a:solidFill>
                  <a:srgbClr val="C41E3A"/>
                </a:solidFill>
              </a:rPr>
              <a:t>Key agents: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Venlafaxine (Effexor XR) — serotonin-selective at low doses; NE effects emerge above 150 mg/day; can raise BP at high doses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Duloxetine (Cymbalta) — FDA approved for depression, generalized anxiety, diabetic neuropathy, fibromyalgia, chronic musculoskeletal pain; avoid with significant hepatic impairment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Desvenlafaxine (Pristiq) — active metabolite of venlafaxine; predictable kinetics; fewer CYP interactions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 err="1">
                <a:solidFill>
                  <a:srgbClr val="374151"/>
                </a:solidFill>
              </a:rPr>
              <a:t>Levomilnacipran</a:t>
            </a:r>
            <a:r>
              <a:rPr sz="1800" dirty="0">
                <a:solidFill>
                  <a:srgbClr val="374151"/>
                </a:solidFill>
              </a:rPr>
              <a:t> (Fetzima) — highest </a:t>
            </a:r>
            <a:r>
              <a:rPr sz="1800" dirty="0" err="1">
                <a:solidFill>
                  <a:srgbClr val="374151"/>
                </a:solidFill>
              </a:rPr>
              <a:t>NE:serotonin</a:t>
            </a:r>
            <a:r>
              <a:rPr sz="1800" dirty="0">
                <a:solidFill>
                  <a:srgbClr val="374151"/>
                </a:solidFill>
              </a:rPr>
              <a:t> ratio; useful when fatigue and concentration are prominent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 dirty="0">
                <a:solidFill>
                  <a:srgbClr val="C41E3A"/>
                </a:solidFill>
              </a:rPr>
              <a:t>NE-related side effects: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Hypertension — monitor BP, especially at higher doses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Urinary hesitancy — alpha-1 agonism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Sweating, tachycardia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 dirty="0">
                <a:solidFill>
                  <a:srgbClr val="C41E3A"/>
                </a:solidFill>
              </a:rPr>
              <a:t>Clinical niche: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Depression + neuropathic pain — duloxetine is first-line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 dirty="0">
                <a:solidFill>
                  <a:srgbClr val="374151"/>
                </a:solidFill>
              </a:rPr>
              <a:t>Depression + anxiety — excellent dual coverage</a:t>
            </a:r>
          </a:p>
        </p:txBody>
      </p:sp>
      <p:pic>
        <p:nvPicPr>
          <p:cNvPr id="5" name="Picture 4" descr="slide_10_snris_serotonin_norepineph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15" y="1188720"/>
            <a:ext cx="521208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Learning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77295" cy="45720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Antidepressant drug classes: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Compare SSRIs, SNRIs, TCAs, MAOIs, and atypicals by mechanism and clinical selection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Recognize serotonin syndrome and discontinuation syndrome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Anxiety, bipolar, and psychotic disorders: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Select and monitor pharmacotherapy for anxiety, bipolar disorder, and psychosis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Compare first- and second-generation antipsychotics; understand clozapine monitoring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Special populations and conditions: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Prescribe appropriately for ADHD and insomnia; apply Beers Criteria to older adults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Apply core psychiatric prescribing principles including trial duration and safety monitoring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Psychiatric Prescribing: What's Different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77295" cy="45720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Why psychiatric drugs require a different mindset: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Therapeutic effects are delayed — weeks, not hours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Side effects appear before benefits — patients stop too soon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Patients often can't tell you whether they're better (insight is impaired)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The four commandments: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Adequate dose — underdosing is rampant in primary care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Adequate duration — minimum 4–6 weeks at therapeutic dose before calling it a failure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Augmentation vs. switching — know the difference and when to do each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Document shared decision-making — always discuss risks, including black box warnings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Black Box Warnings in Context: Suicidality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77295" cy="4572000"/>
          </a:xfrm>
          <a:prstGeom prst="rect">
            <a:avLst/>
          </a:prstGeom>
          <a:noFill/>
        </p:spPr>
        <p:txBody>
          <a:bodyPr wrap="square">
            <a:normAutofit fontScale="97826" lnSpcReduction="1000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FDA black box warning — antidepressants and suicidal ideation: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Applies to patients under age 25 during the first weeks of treatment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Based on pooled RCT data — increased suicidal thinking, not completed suicides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Risk highest in the first 1–4 weeks; monitor closely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The clinical context that matters: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Untreated depression carries far greater risk of suicide than treated depression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Over age 65: antidepressants actually reduce suicidal ideation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Black box warning is NOT a reason to withhold treatment — it is a reason to monitor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Practical action: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See patient within 1–2 weeks of initiating treatment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Provide 24-hour crisis resources at every visit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Prescribe limited quantities initially in high-risk patients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Depression: The Monoamine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77295" cy="4572000"/>
          </a:xfrm>
          <a:prstGeom prst="rect">
            <a:avLst/>
          </a:prstGeom>
          <a:noFill/>
        </p:spPr>
        <p:txBody>
          <a:bodyPr wrap="square">
            <a:normAutofit fontScale="94736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The monoamine hypothesis (simplified):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Depression is associated with reduced serotonin, norepinephrine, and/or dopamine activity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All antidepressants ultimately increase monoaminergic neurotransmission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Why effects are delayed: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Receptor occupation happens within hours of the first dose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Clinical effect requires downstream neuroplasticity — BDNF upregulation, receptor remodeling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This takes 2–6 weeks — and sometimes longer in older adults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The model's limits: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Ketamine works via NMDA receptor antagonism — rapid response within hours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Monoamine depletion alone does not reliably cause depression in healthy individuals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The hypothesis explains our drugs better than it explains the disease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SSRIs: First-Line for Depression and Anxiety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5882335" cy="5003236"/>
          </a:xfrm>
          <a:prstGeom prst="rect">
            <a:avLst/>
          </a:prstGeom>
          <a:noFill/>
        </p:spPr>
        <p:txBody>
          <a:bodyPr wrap="square">
            <a:normAutofit fontScale="83333" lnSpcReduction="2000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Mechanism: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Block serotonin transporter (SERT) → increased synaptic serotonin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No significant effect on norepinephrine or dopamine transporters (at usual doses)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First-line for: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Major depressive disorder, generalized anxiety disorder, PTSD, OCD, panic disorder, social anxiety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Key differences among SSRIs: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Fluoxetine — longest half-life (1–4 days); active metabolite; least discontinuation syndrome risk; most CYP2D6 inhibition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Sertraline — preferred in cardiac patients; few drug interactions; once daily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Escitalopram — most selective SSRI; fewest drug interactions; good tolerability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Paroxetine — shortest half-life; highest anticholinergic burden; most discontinuation syndrome risk; avoid in pregnancy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Citalopram — dose-dependent QTc prolongation; max 40 mg/day (20 mg/day in elderly or CYP2C19 poor metabolizers)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Fluvoxamine — used primarily for OCD; strong CYP1A2 and CYP3A4 inhibitor</a:t>
            </a:r>
          </a:p>
        </p:txBody>
      </p:sp>
      <p:pic>
        <p:nvPicPr>
          <p:cNvPr id="5" name="Picture 4" descr="slide_06_ssris_firstline_for_depression_and_anx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15" y="1188720"/>
            <a:ext cx="521208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SSRI Common Side Effects: What to Tell Every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77295" cy="45720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Expect these — they often improve: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GI: nausea, diarrhea — take with food; usually resolves in 1–2 weeks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Headache — common in first 2 weeks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Insomnia or somnolence — dose timing adjustment may help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Expect these — they may not improve: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Sexual dysfunction: decreased libido, delayed orgasm, anorgasmia — affects 30–40% of patients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Weight gain — more pronounced with paroxetine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>
                <a:solidFill>
                  <a:srgbClr val="C41E3A"/>
                </a:solidFill>
              </a:rPr>
              <a:t>Rare but serious: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Hyponatremia (SIADH) — especially in elderly patients; monitor sodium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Bleeding risk — SSRIs reduce platelet serotonin; additive with NSAIDs/anticoagulants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>
                <a:solidFill>
                  <a:srgbClr val="374151"/>
                </a:solidFill>
              </a:rPr>
              <a:t>Serotonin syndrome — see next slide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Serotonin Syndrome: Recognize It Fast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5882335" cy="4754880"/>
          </a:xfrm>
          <a:prstGeom prst="rect">
            <a:avLst/>
          </a:prstGeom>
          <a:noFill/>
        </p:spPr>
        <p:txBody>
          <a:bodyPr wrap="square">
            <a:normAutofit fontScale="75833" lnSpcReduction="2000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What it is: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Excess serotonergic activity at central and peripheral receptors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Caused by drug combinations, overdose, or drug-drug interactions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Classic triad: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Neuromuscular abnormalities: clonus, hyperreflexia, tremor, myoclonus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Altered mental status: agitation, confusion, restlessness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Autonomic instability: hyperthermia, tachycardia, diaphoresis, hypertension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High-risk combinations: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SSRI + MAOI — never combine; washout period required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SSRI + tramadol — tramadol has serotonergic activity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SSRI + linezolid — linezolid is a weak MAOI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SSRI + triptans — low risk in therapeutic doses, but monitor</a:t>
            </a:r>
          </a:p>
          <a:p>
            <a:pPr>
              <a:spcBef>
                <a:spcPts val="8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SSRI + St. John's Wort — serotonin excess; ask about supplements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1800" b="1">
                <a:solidFill>
                  <a:srgbClr val="C41E3A"/>
                </a:solidFill>
              </a:defRPr>
            </a:pPr>
            <a:r>
              <a:rPr sz="1800" b="1">
                <a:solidFill>
                  <a:srgbClr val="C41E3A"/>
                </a:solidFill>
              </a:rPr>
              <a:t>Management:</a:t>
            </a:r>
          </a:p>
          <a:p>
            <a:pPr>
              <a:spcBef>
                <a:spcPts val="200"/>
              </a:spcBef>
              <a:defRPr sz="1800" b="0">
                <a:solidFill>
                  <a:srgbClr val="374151"/>
                </a:solidFill>
              </a:defRPr>
            </a:pPr>
            <a:r>
              <a:rPr sz="1800">
                <a:solidFill>
                  <a:srgbClr val="374151"/>
                </a:solidFill>
              </a:rPr>
              <a:t>Discontinue offending agents; supportive care; cyproheptadine for serotonin antagonism</a:t>
            </a:r>
          </a:p>
        </p:txBody>
      </p:sp>
      <p:pic>
        <p:nvPicPr>
          <p:cNvPr id="5" name="Picture 4" descr="slide_08_serotonin_syndrome_recognize_it_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15" y="1188720"/>
            <a:ext cx="521208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41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112772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Discontinuation Syndrome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645920"/>
            <a:ext cx="5288844" cy="4754880"/>
          </a:xfrm>
          <a:prstGeom prst="rect">
            <a:avLst/>
          </a:prstGeom>
          <a:noFill/>
        </p:spPr>
        <p:txBody>
          <a:bodyPr wrap="square">
            <a:normAutofit fontScale="78260" lnSpcReduction="2000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 dirty="0">
                <a:solidFill>
                  <a:srgbClr val="C41E3A"/>
                </a:solidFill>
              </a:rPr>
              <a:t>What happens when an SSRI is stopped abruptly: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Serotonin rebound — the transporter is suddenly unblocked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Symptoms: FINISH mnemonic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Flu-like symptoms (nausea, diarrhea, myalgias)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Insomnia, vivid dreams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Nausea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Imbalance, dizziness, 'brain zaps' (brief electric shock sensation)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Sensory disturbances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Hyperarousal, anxiety, irritability</a:t>
            </a:r>
          </a:p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 dirty="0">
                <a:solidFill>
                  <a:srgbClr val="C41E3A"/>
                </a:solidFill>
              </a:rPr>
              <a:t>Which SSRIs carry the highest risk: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Paroxetine — highest risk (shortest half-life, no active metabolite)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Venlafaxine (SNRI) — also high risk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Fluoxetine — lowest risk (self-tapering due to long half-life)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E1960-31FC-D9E1-57A7-7588F081F9FD}"/>
              </a:ext>
            </a:extLst>
          </p:cNvPr>
          <p:cNvSpPr txBox="1"/>
          <p:nvPr/>
        </p:nvSpPr>
        <p:spPr>
          <a:xfrm>
            <a:off x="6445651" y="1645921"/>
            <a:ext cx="5288844" cy="1345635"/>
          </a:xfrm>
          <a:prstGeom prst="rect">
            <a:avLst/>
          </a:prstGeom>
          <a:noFill/>
        </p:spPr>
        <p:txBody>
          <a:bodyPr wrap="square">
            <a:normAutofit fontScale="85760"/>
          </a:bodyPr>
          <a:lstStyle/>
          <a:p>
            <a:pPr>
              <a:spcBef>
                <a:spcPts val="1600"/>
              </a:spcBef>
              <a:spcAft>
                <a:spcPts val="200"/>
              </a:spcAft>
              <a:defRPr sz="2000" b="1">
                <a:solidFill>
                  <a:srgbClr val="C41E3A"/>
                </a:solidFill>
              </a:defRPr>
            </a:pPr>
            <a:r>
              <a:rPr sz="2000" b="1" dirty="0">
                <a:solidFill>
                  <a:srgbClr val="C41E3A"/>
                </a:solidFill>
              </a:rPr>
              <a:t>Prevention and management:</a:t>
            </a:r>
          </a:p>
          <a:p>
            <a:pPr>
              <a:spcBef>
                <a:spcPts val="2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Always taper — do not stop abruptly after more than a few weeks of therapy</a:t>
            </a:r>
          </a:p>
          <a:p>
            <a:pPr>
              <a:spcBef>
                <a:spcPts val="800"/>
              </a:spcBef>
              <a:defRPr sz="2000" b="0">
                <a:solidFill>
                  <a:srgbClr val="374151"/>
                </a:solidFill>
              </a:defRPr>
            </a:pPr>
            <a:r>
              <a:rPr sz="2000" dirty="0">
                <a:solidFill>
                  <a:srgbClr val="374151"/>
                </a:solidFill>
              </a:rPr>
              <a:t>Slow taper over weeks to months for long-term users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1070</Words>
  <Application>Microsoft Macintosh PowerPoint</Application>
  <PresentationFormat>Widescreen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Logan</dc:creator>
  <cp:lastModifiedBy>Paul Logan</cp:lastModifiedBy>
  <cp:revision>1</cp:revision>
  <dcterms:created xsi:type="dcterms:W3CDTF">2026-04-17T11:10:07Z</dcterms:created>
  <dcterms:modified xsi:type="dcterms:W3CDTF">2026-04-17T11:13:54Z</dcterms:modified>
</cp:coreProperties>
</file>